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2"/>
  </p:notesMasterIdLst>
  <p:sldIdLst>
    <p:sldId id="256" r:id="rId2"/>
    <p:sldId id="282" r:id="rId3"/>
    <p:sldId id="302" r:id="rId4"/>
    <p:sldId id="257" r:id="rId5"/>
    <p:sldId id="300" r:id="rId6"/>
    <p:sldId id="276" r:id="rId7"/>
    <p:sldId id="283" r:id="rId8"/>
    <p:sldId id="261" r:id="rId9"/>
    <p:sldId id="301" r:id="rId10"/>
    <p:sldId id="285" r:id="rId11"/>
    <p:sldId id="296" r:id="rId12"/>
    <p:sldId id="280" r:id="rId13"/>
    <p:sldId id="286" r:id="rId14"/>
    <p:sldId id="281" r:id="rId15"/>
    <p:sldId id="265" r:id="rId16"/>
    <p:sldId id="292" r:id="rId17"/>
    <p:sldId id="295" r:id="rId18"/>
    <p:sldId id="279" r:id="rId19"/>
    <p:sldId id="290" r:id="rId20"/>
    <p:sldId id="28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233" autoAdjust="0"/>
  </p:normalViewPr>
  <p:slideViewPr>
    <p:cSldViewPr snapToGrid="0" snapToObjects="1">
      <p:cViewPr varScale="1">
        <p:scale>
          <a:sx n="70" d="100"/>
          <a:sy n="70" d="100"/>
        </p:scale>
        <p:origin x="48" y="3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E9631-4D95-7B43-BAE1-9696F8667B17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026FC-A4EC-B34D-B107-98E4A6D382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004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Title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speaker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08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功能优先级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055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功能优先级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3</a:t>
            </a:fld>
            <a:endParaRPr kumimoji="1"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58055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目的、核心价值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328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目的、核心价值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3287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功能优先级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345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功能优先级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9582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026FC-A4EC-B34D-B107-98E4A6D382B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363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97708-E301-6345-8090-C9573B79CE41}" type="datetimeFigureOut">
              <a:rPr kumimoji="1" lang="zh-CN" altLang="en-US" smtClean="0"/>
              <a:t>2020/1/10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D3C14-0D15-8A45-ACDB-58A941A9CB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19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87668" y="810198"/>
            <a:ext cx="9834746" cy="1471843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易出行</a:t>
            </a:r>
            <a:endParaRPr kumimoji="1" lang="zh-CN" altLang="en-US" sz="4800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2603653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1431234" y="4197180"/>
            <a:ext cx="9144000" cy="1655762"/>
          </a:xfrm>
        </p:spPr>
        <p:txBody>
          <a:bodyPr/>
          <a:lstStyle/>
          <a:p>
            <a:r>
              <a:rPr kumimoji="1" lang="zh-CN" altLang="en-US" dirty="0"/>
              <a:t>演讲人：戴嘉俊</a:t>
            </a:r>
          </a:p>
          <a:p>
            <a:endParaRPr kumimoji="1" lang="zh-CN" altLang="en-US" dirty="0"/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18082" y="1809010"/>
            <a:ext cx="1217391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b="1" dirty="0">
                <a:latin typeface="+mn-ea"/>
                <a:ea typeface="+mn-ea"/>
              </a:rPr>
              <a:t>一个专注于安全居住出行的安全社区</a:t>
            </a:r>
            <a:r>
              <a:rPr lang="en-US" altLang="zh-CN" sz="4000" b="1" dirty="0">
                <a:latin typeface="+mn-ea"/>
                <a:ea typeface="+mn-ea"/>
              </a:rPr>
              <a:t>APP</a:t>
            </a:r>
            <a:br>
              <a:rPr lang="en-US" altLang="zh-CN" sz="4000" b="1" dirty="0"/>
            </a:br>
            <a:endParaRPr kumimoji="1" lang="zh-CN" altLang="en-US" sz="4000" dirty="0"/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B23AF71E-4297-4931-BBE9-34A0D240E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9442" y="55874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7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" objId="9"/>
        <p14:stopEvt time="19993" objId="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90494" y="-958227"/>
            <a:ext cx="9144000" cy="2387600"/>
          </a:xfrm>
        </p:spPr>
        <p:txBody>
          <a:bodyPr/>
          <a:lstStyle/>
          <a:p>
            <a:r>
              <a:rPr kumimoji="1" lang="zh-CN" altLang="en-US" dirty="0"/>
              <a:t>用户需求场景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69390" b="54169"/>
          <a:stretch/>
        </p:blipFill>
        <p:spPr>
          <a:xfrm>
            <a:off x="1220372" y="5005505"/>
            <a:ext cx="1100954" cy="15565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04018" y="1564680"/>
            <a:ext cx="8460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小明下班回家，想通过门禁进入小区，但是忘带了门禁卡，这时注意到小区门口新安装的门禁系统，记起早前在易出行</a:t>
            </a:r>
            <a:r>
              <a:rPr lang="en-US" altLang="zh-CN" sz="2000" b="1" dirty="0"/>
              <a:t>app</a:t>
            </a:r>
            <a:r>
              <a:rPr lang="zh-CN" altLang="en-US" sz="2000" b="1" dirty="0"/>
              <a:t>上录入了自己的人脸信息，打开</a:t>
            </a:r>
            <a:r>
              <a:rPr lang="en-US" altLang="zh-CN" sz="2000" b="1" dirty="0"/>
              <a:t>app</a:t>
            </a:r>
            <a:r>
              <a:rPr lang="zh-CN" altLang="en-US" sz="2000" b="1" dirty="0"/>
              <a:t>一键开门。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904018" y="5326763"/>
            <a:ext cx="8568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新来的外卖小哥小王接到外卖单送往光明小区，因没有送过该小区，担心小区保安询问导致配送超时，这是他注意到小区门口的门禁系统，拿出身份证直接刷卡通过，减去了与保安叔叔交涉的时间，配送顺利到达。</a:t>
            </a:r>
          </a:p>
        </p:txBody>
      </p:sp>
      <p:pic>
        <p:nvPicPr>
          <p:cNvPr id="3074" name="Picture 2" descr="C:\Users\dai\AppData\Local\Temp\WeChat Files\760e6b98bd2475fa8bdb71ec71215a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40" y="1090491"/>
            <a:ext cx="1780836" cy="167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dai\AppData\Local\Temp\WeChat Files\760e6b98bd2475fa8bdb71ec71215a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76" y="2907499"/>
            <a:ext cx="1780836" cy="167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99986" y="3150094"/>
            <a:ext cx="8460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小明出门远行，今天开车回家，来到小区门口，车窗还没摇下，栏杆就自动上升允许通过了。这时他注意到了车栏杆旁的摄像头，意识到早前在易出行</a:t>
            </a:r>
            <a:r>
              <a:rPr lang="en-US" altLang="zh-CN" sz="2000" b="1" dirty="0"/>
              <a:t>app</a:t>
            </a:r>
            <a:r>
              <a:rPr lang="zh-CN" altLang="en-US" sz="2000" b="1" dirty="0"/>
              <a:t>里录入了自己的车牌号码，原来是新装的车牌检测系统自动化检测车辆出入。不禁感叹科技的方便。</a:t>
            </a:r>
          </a:p>
        </p:txBody>
      </p:sp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939C7399-5B6A-47D7-ADEF-82FE4CF99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7978" y="23557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4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7374" y="1377024"/>
            <a:ext cx="5279842" cy="750355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sz="1800" dirty="0"/>
              <a:t>用于存放所有人脸特征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8610" y="385663"/>
            <a:ext cx="6502153" cy="702905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sz="2800" dirty="0"/>
              <a:t>API—</a:t>
            </a:r>
            <a:r>
              <a:rPr lang="zh-CN" altLang="en-US" sz="2800" dirty="0"/>
              <a:t>人脸库管理</a:t>
            </a:r>
            <a:endParaRPr kumimoji="1" lang="zh-CN" altLang="en-US" sz="2800" dirty="0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23102E0F-D1C2-44DB-AA93-81167A9C1917}"/>
              </a:ext>
            </a:extLst>
          </p:cNvPr>
          <p:cNvSpPr txBox="1">
            <a:spLocks/>
          </p:cNvSpPr>
          <p:nvPr/>
        </p:nvSpPr>
        <p:spPr>
          <a:xfrm>
            <a:off x="0" y="3419986"/>
            <a:ext cx="6400159" cy="15766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sz="1800" dirty="0"/>
              <a:t>满足身份核验、刷脸通行等应用场景</a:t>
            </a:r>
            <a:endParaRPr lang="en-US" altLang="zh-CN" sz="1800" dirty="0"/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sz="1800" dirty="0"/>
              <a:t>百万级人脸库管理</a:t>
            </a:r>
            <a:endParaRPr lang="en-US" altLang="zh-CN" sz="1800" dirty="0"/>
          </a:p>
          <a:p>
            <a:pPr marL="342900" indent="-342900" algn="l">
              <a:lnSpc>
                <a:spcPct val="160000"/>
              </a:lnSpc>
              <a:buFont typeface="Arial" charset="0"/>
              <a:buChar char="•"/>
            </a:pPr>
            <a:r>
              <a:rPr lang="zh-CN" altLang="en-US" sz="1800" dirty="0"/>
              <a:t>毫秒级识别响应</a:t>
            </a:r>
            <a:endParaRPr lang="en-US" altLang="zh-CN" sz="1800" dirty="0"/>
          </a:p>
          <a:p>
            <a:pPr>
              <a:lnSpc>
                <a:spcPct val="160000"/>
              </a:lnSpc>
            </a:pPr>
            <a:endParaRPr kumimoji="1" lang="zh-CN" altLang="en-US" dirty="0"/>
          </a:p>
        </p:txBody>
      </p:sp>
      <p:sp>
        <p:nvSpPr>
          <p:cNvPr id="8" name="标题 3">
            <a:extLst>
              <a:ext uri="{FF2B5EF4-FFF2-40B4-BE49-F238E27FC236}">
                <a16:creationId xmlns:a16="http://schemas.microsoft.com/office/drawing/2014/main" id="{332B83B0-65DB-4725-87E3-46C672AA0D5A}"/>
              </a:ext>
            </a:extLst>
          </p:cNvPr>
          <p:cNvSpPr txBox="1">
            <a:spLocks/>
          </p:cNvSpPr>
          <p:nvPr/>
        </p:nvSpPr>
        <p:spPr>
          <a:xfrm>
            <a:off x="0" y="2756871"/>
            <a:ext cx="3978864" cy="653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800" dirty="0"/>
              <a:t>API—</a:t>
            </a:r>
            <a:r>
              <a:rPr lang="zh-CN" altLang="en-US" sz="2800" dirty="0"/>
              <a:t>人脸识别</a:t>
            </a:r>
            <a:r>
              <a:rPr lang="en-US" altLang="zh-CN" sz="2800" dirty="0"/>
              <a:t>API</a:t>
            </a:r>
            <a:endParaRPr kumimoji="1" lang="zh-CN" altLang="en-US" sz="2800" dirty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5362599" y="1094790"/>
            <a:ext cx="6599247" cy="2512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lnSpc>
                <a:spcPct val="160000"/>
              </a:lnSpc>
              <a:buFont typeface="Wingdings" pitchFamily="2" charset="2"/>
              <a:buChar char="ü"/>
            </a:pPr>
            <a:r>
              <a:rPr lang="zh-CN" altLang="en-US" sz="1800" dirty="0"/>
              <a:t>输入身份证正反面</a:t>
            </a:r>
            <a:endParaRPr lang="en-US" altLang="zh-CN" sz="1800" dirty="0"/>
          </a:p>
          <a:p>
            <a:pPr marL="342900" indent="-342900" algn="r">
              <a:lnSpc>
                <a:spcPct val="160000"/>
              </a:lnSpc>
              <a:buFont typeface="Wingdings" pitchFamily="2" charset="2"/>
              <a:buChar char="ü"/>
            </a:pPr>
            <a:r>
              <a:rPr lang="zh-CN" altLang="en-US" sz="1800" dirty="0"/>
              <a:t>对身份证上所有字段进行结构化识别</a:t>
            </a:r>
            <a:endParaRPr lang="en-US" altLang="zh-CN" sz="1800" dirty="0"/>
          </a:p>
          <a:p>
            <a:pPr marL="342900" indent="-342900" algn="r">
              <a:lnSpc>
                <a:spcPct val="160000"/>
              </a:lnSpc>
              <a:buFont typeface="Wingdings" pitchFamily="2" charset="2"/>
              <a:buChar char="ü"/>
            </a:pPr>
            <a:r>
              <a:rPr lang="zh-CN" altLang="en-US" sz="1800" dirty="0"/>
              <a:t>支持检测身份证正面的头像信息</a:t>
            </a:r>
            <a:endParaRPr lang="en-US" altLang="zh-CN" sz="1800" dirty="0"/>
          </a:p>
          <a:p>
            <a:pPr marL="342900" indent="-342900" algn="r">
              <a:lnSpc>
                <a:spcPct val="160000"/>
              </a:lnSpc>
              <a:buFont typeface="Wingdings" pitchFamily="2" charset="2"/>
              <a:buChar char="ü"/>
            </a:pPr>
            <a:r>
              <a:rPr lang="zh-CN" altLang="en-US" sz="1800" dirty="0"/>
              <a:t>支持身份证图片的图像风险和质量检测</a:t>
            </a:r>
            <a:endParaRPr kumimoji="1" lang="zh-CN" altLang="en-US" sz="1800" dirty="0"/>
          </a:p>
        </p:txBody>
      </p:sp>
      <p:sp>
        <p:nvSpPr>
          <p:cNvPr id="9" name="标题 3"/>
          <p:cNvSpPr txBox="1">
            <a:spLocks/>
          </p:cNvSpPr>
          <p:nvPr/>
        </p:nvSpPr>
        <p:spPr>
          <a:xfrm>
            <a:off x="9259349" y="440518"/>
            <a:ext cx="2936064" cy="5956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CN" sz="2800" dirty="0"/>
              <a:t>API—</a:t>
            </a:r>
            <a:r>
              <a:rPr lang="zh-CN" altLang="en-US" sz="2800" dirty="0"/>
              <a:t>身份证识别</a:t>
            </a:r>
            <a:endParaRPr kumimoji="1" lang="zh-CN" altLang="en-US" sz="2800" dirty="0"/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965DD8BB-87D1-487D-9258-51385E28C136}"/>
              </a:ext>
            </a:extLst>
          </p:cNvPr>
          <p:cNvSpPr txBox="1">
            <a:spLocks/>
          </p:cNvSpPr>
          <p:nvPr/>
        </p:nvSpPr>
        <p:spPr>
          <a:xfrm>
            <a:off x="9234194" y="4208317"/>
            <a:ext cx="2948475" cy="6527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800" dirty="0"/>
              <a:t>API—</a:t>
            </a:r>
            <a:r>
              <a:rPr lang="zh-CN" altLang="en-US" sz="2800" dirty="0"/>
              <a:t>车牌识别</a:t>
            </a:r>
            <a:endParaRPr kumimoji="1" lang="zh-CN" altLang="en-US" sz="2800" dirty="0"/>
          </a:p>
        </p:txBody>
      </p:sp>
      <p:sp>
        <p:nvSpPr>
          <p:cNvPr id="11" name="副标题 2">
            <a:extLst>
              <a:ext uri="{FF2B5EF4-FFF2-40B4-BE49-F238E27FC236}">
                <a16:creationId xmlns:a16="http://schemas.microsoft.com/office/drawing/2014/main" id="{5DCEA84A-0A23-4C9A-B074-71E1B8F690FF}"/>
              </a:ext>
            </a:extLst>
          </p:cNvPr>
          <p:cNvSpPr txBox="1">
            <a:spLocks/>
          </p:cNvSpPr>
          <p:nvPr/>
        </p:nvSpPr>
        <p:spPr>
          <a:xfrm>
            <a:off x="2940430" y="5111010"/>
            <a:ext cx="9021416" cy="143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>
              <a:lnSpc>
                <a:spcPct val="160000"/>
              </a:lnSpc>
              <a:buFont typeface="Wingdings" pitchFamily="2" charset="2"/>
              <a:buChar char="ü"/>
            </a:pPr>
            <a:r>
              <a:rPr lang="zh-CN" altLang="en-US" sz="1800" dirty="0"/>
              <a:t>识别机动车蓝牌、绿牌、单</a:t>
            </a:r>
            <a:r>
              <a:rPr lang="en-US" altLang="zh-CN" sz="1800" dirty="0"/>
              <a:t>/</a:t>
            </a:r>
            <a:r>
              <a:rPr lang="zh-CN" altLang="en-US" sz="1800" dirty="0"/>
              <a:t>双行黄牌的地域编号和车牌号</a:t>
            </a:r>
            <a:endParaRPr lang="en-US" altLang="zh-CN" sz="1800" dirty="0"/>
          </a:p>
          <a:p>
            <a:pPr marL="342900" indent="-342900" algn="r">
              <a:lnSpc>
                <a:spcPct val="160000"/>
              </a:lnSpc>
              <a:buFont typeface="Wingdings" pitchFamily="2" charset="2"/>
              <a:buChar char="ü"/>
            </a:pPr>
            <a:r>
              <a:rPr lang="zh-CN" altLang="en-US" sz="1800" dirty="0"/>
              <a:t>能同时识别图像中的多张车牌</a:t>
            </a:r>
            <a:endParaRPr lang="en-US" altLang="zh-CN" sz="1800" dirty="0"/>
          </a:p>
        </p:txBody>
      </p:sp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C402862A-6672-40AA-B8AF-D032CF1AC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7413" y="59261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/>
              <a:t>API</a:t>
            </a:r>
            <a:r>
              <a:rPr kumimoji="1" lang="zh-CN" altLang="en-US" dirty="0"/>
              <a:t>平台对比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98" y="1049499"/>
            <a:ext cx="58483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62" y="3083961"/>
            <a:ext cx="7868817" cy="355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9781AA84-F1A9-4CB0-A649-E14D966CF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7875" y="5502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6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8" y="316799"/>
            <a:ext cx="8155149" cy="3890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196" y="4399562"/>
            <a:ext cx="8162828" cy="2335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0582CF5A-AF28-4940-BD92-3576E6B9D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9163" y="56435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35" y="1581150"/>
            <a:ext cx="103441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0" y="3759168"/>
            <a:ext cx="1048702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4635" y="423369"/>
            <a:ext cx="6904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使用后风险报告</a:t>
            </a:r>
          </a:p>
        </p:txBody>
      </p:sp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9077CF38-43E1-46E6-A7CC-2A737566D8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82300" y="896938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6" y="1448092"/>
            <a:ext cx="1029652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6" y="3784730"/>
            <a:ext cx="1033462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8A07BA18-00E7-4B1E-8DA1-D3EB17B3C7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2100" y="599281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3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407117" y="346075"/>
            <a:ext cx="9144000" cy="2387600"/>
          </a:xfrm>
        </p:spPr>
        <p:txBody>
          <a:bodyPr/>
          <a:lstStyle/>
          <a:p>
            <a:r>
              <a:rPr kumimoji="1" lang="zh-CN" altLang="en-US" dirty="0"/>
              <a:t>产品原型</a:t>
            </a:r>
            <a:br>
              <a:rPr kumimoji="1" lang="en-US" altLang="zh-CN" dirty="0"/>
            </a:br>
            <a:r>
              <a:rPr kumimoji="1" lang="zh-CN" altLang="en-US" dirty="0"/>
              <a:t>首页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7152727-5E90-443F-92AB-DE1BC8CE6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8" y="819150"/>
            <a:ext cx="6315075" cy="5886450"/>
          </a:xfrm>
          <a:prstGeom prst="rect">
            <a:avLst/>
          </a:prstGeom>
        </p:spPr>
      </p:pic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4C67BF1F-3F42-4EEC-89E2-259C4698E8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79013" y="35861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4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56360" y="0"/>
            <a:ext cx="9753600" cy="1160236"/>
          </a:xfrm>
        </p:spPr>
        <p:txBody>
          <a:bodyPr>
            <a:normAutofit fontScale="90000"/>
          </a:bodyPr>
          <a:lstStyle/>
          <a:p>
            <a:r>
              <a:rPr kumimoji="1" lang="zh-CN" altLang="en-US" sz="4000" dirty="0"/>
              <a:t>产品原型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人脸</a:t>
            </a:r>
            <a:r>
              <a:rPr kumimoji="1" lang="en-US" altLang="zh-CN" sz="4000" dirty="0"/>
              <a:t>/</a:t>
            </a:r>
            <a:r>
              <a:rPr kumimoji="1" lang="zh-CN" altLang="en-US" sz="4000" dirty="0"/>
              <a:t>身份证</a:t>
            </a:r>
            <a:r>
              <a:rPr kumimoji="1" lang="en-US" altLang="zh-CN" sz="4000" dirty="0"/>
              <a:t>/</a:t>
            </a:r>
            <a:r>
              <a:rPr kumimoji="1" lang="zh-CN" altLang="en-US" sz="4000" dirty="0"/>
              <a:t>车牌号码识别</a:t>
            </a:r>
            <a:r>
              <a:rPr kumimoji="1" lang="en-US" altLang="zh-CN" sz="4000" dirty="0"/>
              <a:t>/</a:t>
            </a:r>
            <a:r>
              <a:rPr kumimoji="1" lang="zh-CN" altLang="en-US" sz="4000" dirty="0"/>
              <a:t>加入社区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285875"/>
            <a:ext cx="118110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7">
            <a:hlinkClick r:id="" action="ppaction://media"/>
            <a:extLst>
              <a:ext uri="{FF2B5EF4-FFF2-40B4-BE49-F238E27FC236}">
                <a16:creationId xmlns:a16="http://schemas.microsoft.com/office/drawing/2014/main" id="{193E1194-0CA6-41B1-806B-D4CCFB16E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8588" y="6134100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800127" y="1501943"/>
            <a:ext cx="9144000" cy="2387600"/>
          </a:xfrm>
        </p:spPr>
        <p:txBody>
          <a:bodyPr/>
          <a:lstStyle/>
          <a:p>
            <a:r>
              <a:rPr kumimoji="1" lang="zh-CN" altLang="en-US" dirty="0"/>
              <a:t>产品原型</a:t>
            </a:r>
            <a:br>
              <a:rPr kumimoji="1" lang="en-US" altLang="zh-CN" dirty="0"/>
            </a:br>
            <a:r>
              <a:rPr kumimoji="1" lang="zh-CN" altLang="en-US" dirty="0"/>
              <a:t>一键开锁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1A5DA64-8211-4C31-B5F3-E4C3C277D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85" y="668034"/>
            <a:ext cx="6572250" cy="5610225"/>
          </a:xfrm>
          <a:prstGeom prst="rect">
            <a:avLst/>
          </a:prstGeom>
        </p:spPr>
      </p:pic>
      <p:pic>
        <p:nvPicPr>
          <p:cNvPr id="2" name="18">
            <a:hlinkClick r:id="" action="ppaction://media"/>
            <a:extLst>
              <a:ext uri="{FF2B5EF4-FFF2-40B4-BE49-F238E27FC236}">
                <a16:creationId xmlns:a16="http://schemas.microsoft.com/office/drawing/2014/main" id="{CDB9E1CD-11D3-424A-B066-73518940B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18650" y="553561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0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626637" y="-186613"/>
            <a:ext cx="9144000" cy="1230216"/>
          </a:xfrm>
        </p:spPr>
        <p:txBody>
          <a:bodyPr/>
          <a:lstStyle/>
          <a:p>
            <a:r>
              <a:rPr kumimoji="1" lang="zh-CN" altLang="en-US" dirty="0"/>
              <a:t>产品原型</a:t>
            </a:r>
            <a:r>
              <a:rPr kumimoji="1" lang="en-US" altLang="zh-CN" dirty="0"/>
              <a:t>-</a:t>
            </a:r>
            <a:r>
              <a:rPr kumimoji="1" lang="zh-CN" altLang="en-US" dirty="0"/>
              <a:t>终端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9F16E1-E417-49AE-A82B-5621D4733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013" y="1043603"/>
            <a:ext cx="5271795" cy="22942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28287D-0AC9-40D1-B9A0-02E6E2966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637" y="3489924"/>
            <a:ext cx="9174324" cy="3203615"/>
          </a:xfrm>
          <a:prstGeom prst="rect">
            <a:avLst/>
          </a:prstGeom>
        </p:spPr>
      </p:pic>
      <p:pic>
        <p:nvPicPr>
          <p:cNvPr id="2" name="19">
            <a:hlinkClick r:id="" action="ppaction://media"/>
            <a:extLst>
              <a:ext uri="{FF2B5EF4-FFF2-40B4-BE49-F238E27FC236}">
                <a16:creationId xmlns:a16="http://schemas.microsoft.com/office/drawing/2014/main" id="{800693A4-8B69-4484-A957-BA8268ABE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0275" y="579596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>
            <a:spLocks/>
          </p:cNvSpPr>
          <p:nvPr/>
        </p:nvSpPr>
        <p:spPr>
          <a:xfrm>
            <a:off x="1524000" y="3726025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6209654" y="3856443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6116"/>
            <a:ext cx="12069187" cy="375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CDC9B45D-28C2-4978-9ADC-37C78ABC3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2349" y="55122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2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0" y="429206"/>
            <a:ext cx="11958735" cy="1045029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选择的</a:t>
            </a:r>
            <a:r>
              <a:rPr lang="en-US" altLang="zh-CN" sz="4800" b="1" dirty="0" err="1"/>
              <a:t>api</a:t>
            </a:r>
            <a:r>
              <a:rPr lang="zh-CN" altLang="en-US" sz="4800" b="1" dirty="0"/>
              <a:t>在产品中的可行性与未来发展性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240" y="2230016"/>
            <a:ext cx="114766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百度</a:t>
            </a:r>
            <a:r>
              <a:rPr lang="en-US" altLang="zh-CN" sz="2800" dirty="0" err="1"/>
              <a:t>api</a:t>
            </a:r>
            <a:r>
              <a:rPr lang="zh-CN" altLang="en-US" sz="2800" dirty="0"/>
              <a:t>的服务平台稳定，使用一体化的人脸管理与搜索，有利于后台数据的优化及提高响应速度。</a:t>
            </a:r>
            <a:endParaRPr lang="en-US" altLang="zh-CN" sz="2800" dirty="0"/>
          </a:p>
          <a:p>
            <a:endParaRPr lang="zh-CN" altLang="en-US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款</a:t>
            </a:r>
            <a:r>
              <a:rPr lang="en-US" altLang="zh-CN" sz="2800" dirty="0" err="1"/>
              <a:t>api</a:t>
            </a:r>
            <a:r>
              <a:rPr lang="zh-CN" altLang="en-US" sz="2800" dirty="0"/>
              <a:t>技术性不高，能够精准解决社区面临的安全问题，以最低成本、最快捷的方式精确地解决了用户痛点。</a:t>
            </a:r>
            <a:endParaRPr lang="en-US" altLang="zh-CN" sz="2800" dirty="0"/>
          </a:p>
          <a:p>
            <a:endParaRPr lang="zh-CN" altLang="en-US" sz="2800" dirty="0"/>
          </a:p>
          <a:p>
            <a:r>
              <a:rPr lang="zh-CN" altLang="en-US" sz="2800" dirty="0"/>
              <a:t>根据市场可行性，市面上已经出现了类似的</a:t>
            </a:r>
            <a:r>
              <a:rPr lang="en-US" altLang="zh-CN" sz="2800" dirty="0"/>
              <a:t>app</a:t>
            </a:r>
            <a:r>
              <a:rPr lang="zh-CN" altLang="en-US" sz="2800" dirty="0"/>
              <a:t>，在小区中还没有大量投入使用，该产品还附带一键开门功能与车辆管理功能，是当前市面上产品的缺少的优势。</a:t>
            </a:r>
          </a:p>
          <a:p>
            <a:endParaRPr lang="zh-CN" altLang="en-US" dirty="0"/>
          </a:p>
        </p:txBody>
      </p:sp>
      <p:pic>
        <p:nvPicPr>
          <p:cNvPr id="6" name="20">
            <a:hlinkClick r:id="" action="ppaction://media"/>
            <a:extLst>
              <a:ext uri="{FF2B5EF4-FFF2-40B4-BE49-F238E27FC236}">
                <a16:creationId xmlns:a16="http://schemas.microsoft.com/office/drawing/2014/main" id="{3F6CAB54-D240-4119-9ADB-D028B39910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0801" y="5752193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>
            <a:spLocks/>
          </p:cNvSpPr>
          <p:nvPr/>
        </p:nvSpPr>
        <p:spPr>
          <a:xfrm>
            <a:off x="1524000" y="3726025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6209654" y="3856443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>
              <a:solidFill>
                <a:prstClr val="black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268" y="2270627"/>
            <a:ext cx="12273268" cy="231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9111EB02-A8E7-41D7-B561-CADE0BE2F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0" y="54362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6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1027720" y="3012112"/>
            <a:ext cx="9144000" cy="2670231"/>
          </a:xfrm>
        </p:spPr>
        <p:txBody>
          <a:bodyPr>
            <a:normAutofit fontScale="40000" lnSpcReduction="20000"/>
          </a:bodyPr>
          <a:lstStyle/>
          <a:p>
            <a:pPr algn="l">
              <a:lnSpc>
                <a:spcPct val="170000"/>
              </a:lnSpc>
            </a:pPr>
            <a:r>
              <a:rPr kumimoji="1" lang="zh-CN" altLang="en-US" sz="8000" b="1" dirty="0"/>
              <a:t>核心价值：本产品着眼于用户的安全居住出行需求，解决老社区停车杂乱无章，人员乱入缺少管制，居住具有安全风险的问题。</a:t>
            </a:r>
          </a:p>
          <a:p>
            <a:pPr marL="342900" indent="-342900" algn="l">
              <a:lnSpc>
                <a:spcPct val="170000"/>
              </a:lnSpc>
              <a:buFont typeface="Arial" charset="0"/>
              <a:buChar char="•"/>
            </a:pP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27720" y="802060"/>
            <a:ext cx="9417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一款方便居民出入小区，改善社区安全保障问</a:t>
            </a:r>
            <a:endParaRPr lang="en-US" altLang="zh-CN" sz="3600" b="1" dirty="0"/>
          </a:p>
          <a:p>
            <a:r>
              <a:rPr lang="zh-CN" altLang="en-US" sz="3600" b="1" dirty="0"/>
              <a:t>题及提升居民居住安全感的</a:t>
            </a:r>
            <a:r>
              <a:rPr lang="en-US" altLang="zh-CN" sz="3600" b="1" dirty="0"/>
              <a:t>app</a:t>
            </a:r>
            <a:endParaRPr kumimoji="1" lang="zh-CN" altLang="en-US" sz="3600" dirty="0"/>
          </a:p>
        </p:txBody>
      </p:sp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1C39C345-C280-4C4A-B4EB-5AA03D31B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23068" y="56858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0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7" y="1306287"/>
            <a:ext cx="11239657" cy="4078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8B48E81A-1B2A-4BA0-AA3C-C5DDBE0096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211" y="56882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6656" y="377543"/>
            <a:ext cx="5434738" cy="3478900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sz="4000" dirty="0"/>
              <a:t>   便捷性</a:t>
            </a:r>
            <a:endParaRPr kumimoji="1" lang="en-US" altLang="zh-CN" sz="4000" dirty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/>
              <a:t>无卡化</a:t>
            </a:r>
            <a:endParaRPr kumimoji="1" lang="en-US" altLang="zh-CN" sz="3200" dirty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/>
              <a:t>规范化</a:t>
            </a:r>
            <a:endParaRPr kumimoji="1" lang="en-US" altLang="zh-CN" sz="3200" dirty="0"/>
          </a:p>
          <a:p>
            <a:pPr marL="342900" indent="-3429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/>
              <a:t>自动化</a:t>
            </a:r>
            <a:endParaRPr kumimoji="1" lang="zh-CN" altLang="en-US" dirty="0"/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524000" y="3726025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6232849" y="4553906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D5B3DD-BD71-4EBF-AA41-74E60118FD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79839" y="377543"/>
            <a:ext cx="6354217" cy="33484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46" y="-80815"/>
            <a:ext cx="4265196" cy="42651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6656" y="4517497"/>
            <a:ext cx="11271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用户痛点：</a:t>
            </a:r>
            <a:endParaRPr lang="en-US" altLang="zh-CN" sz="2000" dirty="0"/>
          </a:p>
          <a:p>
            <a:r>
              <a:rPr lang="zh-CN" altLang="en-US" sz="2000" dirty="0"/>
              <a:t>过去用户出入社区门禁需要携带门禁</a:t>
            </a:r>
            <a:r>
              <a:rPr lang="en-US" altLang="zh-CN" sz="2000" dirty="0" err="1"/>
              <a:t>ic</a:t>
            </a:r>
            <a:r>
              <a:rPr lang="zh-CN" altLang="en-US" sz="2000" dirty="0"/>
              <a:t>卡，会出现忘带、丢失等情况，造成出行不便。过去车辆的出入需要与保安交涉，证明自己的身份才可进入。现在实现自动化车牌检测出入，减少了出入时间上的浪费。</a:t>
            </a:r>
          </a:p>
        </p:txBody>
      </p:sp>
      <p:pic>
        <p:nvPicPr>
          <p:cNvPr id="7" name="6">
            <a:hlinkClick r:id="" action="ppaction://media"/>
            <a:extLst>
              <a:ext uri="{FF2B5EF4-FFF2-40B4-BE49-F238E27FC236}">
                <a16:creationId xmlns:a16="http://schemas.microsoft.com/office/drawing/2014/main" id="{121B1C20-E468-44F1-8C5C-E26808A2E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78429" y="59659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 txBox="1">
            <a:spLocks/>
          </p:cNvSpPr>
          <p:nvPr/>
        </p:nvSpPr>
        <p:spPr>
          <a:xfrm>
            <a:off x="1524000" y="3726025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6209654" y="3856443"/>
            <a:ext cx="44583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52400" y="677351"/>
            <a:ext cx="5434738" cy="2935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kumimoji="1" lang="zh-CN" altLang="en-US" sz="4000" dirty="0"/>
              <a:t>   安全性</a:t>
            </a:r>
            <a:endParaRPr kumimoji="1" lang="en-US" altLang="zh-CN" sz="4000" dirty="0"/>
          </a:p>
          <a:p>
            <a:pPr marL="457200" indent="-4572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/>
              <a:t>出入登记</a:t>
            </a:r>
            <a:endParaRPr kumimoji="1" lang="en-US" altLang="zh-CN" sz="3200" dirty="0"/>
          </a:p>
          <a:p>
            <a:pPr marL="457200" indent="-457200" algn="l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/>
              <a:t>身份验证</a:t>
            </a:r>
            <a:endParaRPr kumimoji="1" lang="en-US" altLang="zh-CN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32254" y="342935"/>
            <a:ext cx="2829606" cy="37718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156" y="4553906"/>
            <a:ext cx="8987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用户痛点：</a:t>
            </a:r>
            <a:endParaRPr lang="en-US" altLang="zh-CN" sz="2000" dirty="0"/>
          </a:p>
          <a:p>
            <a:r>
              <a:rPr lang="zh-CN" altLang="en-US" sz="2000" dirty="0"/>
              <a:t>丢失的门禁</a:t>
            </a:r>
            <a:r>
              <a:rPr lang="en-US" altLang="zh-CN" sz="2000" dirty="0" err="1"/>
              <a:t>ic</a:t>
            </a:r>
            <a:r>
              <a:rPr lang="zh-CN" altLang="en-US" sz="2000" dirty="0"/>
              <a:t>卡。可能会被不法分子拿来谋不法之事。现在实现出入人员的身份验证管理，大大降低了安全隐患。来往的车辆信息录入有效程度地抑制了外来车辆乱入。</a:t>
            </a:r>
          </a:p>
        </p:txBody>
      </p:sp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11D22D29-B32B-4264-A09A-74EE68EC9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7001" y="5909839"/>
            <a:ext cx="487363" cy="43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ai\AppData\Local\Temp\WeChat Files\2d6367a510a2739435219f1118b5a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120" y="1322647"/>
            <a:ext cx="12842372" cy="40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7601ADF9-AC74-4119-AC2A-8E736296F8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3788" y="57308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1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0588" y="765110"/>
            <a:ext cx="10151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/>
              <a:t>但人工智能再出色也会存在偏差情况</a:t>
            </a:r>
            <a:endParaRPr lang="zh-CN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0587" y="2323322"/>
            <a:ext cx="114113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为了更好地、更精确地解决用户痛点。针对人工智能概率性，</a:t>
            </a:r>
            <a:r>
              <a:rPr lang="en-US" altLang="zh-CN" sz="4000" dirty="0"/>
              <a:t>app</a:t>
            </a:r>
            <a:r>
              <a:rPr lang="zh-CN" altLang="en-US" sz="4000" dirty="0"/>
              <a:t>增加提醒功能，提醒用户使用人脸</a:t>
            </a:r>
            <a:r>
              <a:rPr lang="en-US" altLang="zh-CN" sz="4000" dirty="0"/>
              <a:t>/</a:t>
            </a:r>
            <a:r>
              <a:rPr lang="zh-CN" altLang="en-US" sz="4000" dirty="0"/>
              <a:t>身份证</a:t>
            </a:r>
            <a:r>
              <a:rPr lang="en-US" altLang="zh-CN" sz="4000" dirty="0"/>
              <a:t>/</a:t>
            </a:r>
            <a:r>
              <a:rPr lang="zh-CN" altLang="en-US" sz="4000" dirty="0"/>
              <a:t>车牌识别功能时，弹窗提示当前环境过于光亮</a:t>
            </a:r>
            <a:r>
              <a:rPr lang="en-US" altLang="zh-CN" sz="4000" dirty="0"/>
              <a:t>/</a:t>
            </a:r>
            <a:r>
              <a:rPr lang="zh-CN" altLang="en-US" sz="4000" dirty="0"/>
              <a:t>昏暗</a:t>
            </a:r>
            <a:r>
              <a:rPr lang="en-US" altLang="zh-CN" sz="4000" dirty="0"/>
              <a:t>/</a:t>
            </a:r>
            <a:r>
              <a:rPr lang="zh-CN" altLang="en-US" sz="4000" dirty="0"/>
              <a:t>不清晰等影响准确率的条件，提高</a:t>
            </a:r>
            <a:r>
              <a:rPr lang="en-US" altLang="zh-CN" sz="4000" dirty="0" err="1"/>
              <a:t>api</a:t>
            </a:r>
            <a:r>
              <a:rPr lang="zh-CN" altLang="en-US" sz="4000" dirty="0"/>
              <a:t>识别准确率。</a:t>
            </a:r>
          </a:p>
        </p:txBody>
      </p:sp>
      <p:pic>
        <p:nvPicPr>
          <p:cNvPr id="4" name="9">
            <a:hlinkClick r:id="" action="ppaction://media"/>
            <a:extLst>
              <a:ext uri="{FF2B5EF4-FFF2-40B4-BE49-F238E27FC236}">
                <a16:creationId xmlns:a16="http://schemas.microsoft.com/office/drawing/2014/main" id="{42733E1D-F9F3-4D96-8C82-E5281B239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1563" y="581818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</TotalTime>
  <Words>727</Words>
  <Application>Microsoft Office PowerPoint</Application>
  <PresentationFormat>宽屏</PresentationFormat>
  <Paragraphs>64</Paragraphs>
  <Slides>20</Slides>
  <Notes>8</Notes>
  <HiddenSlides>0</HiddenSlides>
  <MMClips>20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DengXian</vt:lpstr>
      <vt:lpstr>DengXian Light</vt:lpstr>
      <vt:lpstr>Arial</vt:lpstr>
      <vt:lpstr>Calibri</vt:lpstr>
      <vt:lpstr>Wingdings</vt:lpstr>
      <vt:lpstr>Office 主题</vt:lpstr>
      <vt:lpstr>易出行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用户需求场景</vt:lpstr>
      <vt:lpstr>API—人脸库管理</vt:lpstr>
      <vt:lpstr>API平台对比</vt:lpstr>
      <vt:lpstr>PowerPoint 演示文稿</vt:lpstr>
      <vt:lpstr>PowerPoint 演示文稿</vt:lpstr>
      <vt:lpstr>PowerPoint 演示文稿</vt:lpstr>
      <vt:lpstr>产品原型 首页</vt:lpstr>
      <vt:lpstr>产品原型-人脸/身份证/车牌号码识别/加入社区</vt:lpstr>
      <vt:lpstr>产品原型 一键开锁</vt:lpstr>
      <vt:lpstr>产品原型-终端</vt:lpstr>
      <vt:lpstr>选择的api在产品中的可行性与未来发展性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美术馆导览APP</dc:title>
  <cp:lastModifiedBy> </cp:lastModifiedBy>
  <cp:revision>56</cp:revision>
  <dcterms:created xsi:type="dcterms:W3CDTF">2019-12-23T03:02:41Z</dcterms:created>
  <dcterms:modified xsi:type="dcterms:W3CDTF">2020-01-10T06:39:19Z</dcterms:modified>
</cp:coreProperties>
</file>